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256" r:id="rId2"/>
    <p:sldId id="257" r:id="rId3"/>
    <p:sldId id="275" r:id="rId4"/>
    <p:sldId id="276" r:id="rId5"/>
    <p:sldId id="258" r:id="rId6"/>
    <p:sldId id="266" r:id="rId7"/>
    <p:sldId id="274" r:id="rId8"/>
    <p:sldId id="267" r:id="rId9"/>
    <p:sldId id="259" r:id="rId10"/>
    <p:sldId id="260" r:id="rId11"/>
    <p:sldId id="268" r:id="rId12"/>
    <p:sldId id="269" r:id="rId13"/>
    <p:sldId id="270" r:id="rId14"/>
    <p:sldId id="271" r:id="rId15"/>
    <p:sldId id="272" r:id="rId16"/>
    <p:sldId id="261" r:id="rId17"/>
    <p:sldId id="262" r:id="rId18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E6ECFB2-2968-45A1-84A8-C593CC727F67}" v="45" dt="2024-02-13T11:24:22.02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5" d="100"/>
          <a:sy n="75" d="100"/>
        </p:scale>
        <p:origin x="37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AB14F99-44F1-4FCC-AEB4-FBD61694D57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DFDA33B-6401-4384-A7E0-89C01F6AA9E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660900" y="0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B67AE5-FDF9-40CB-AFEE-A44756ACE0B7}" type="datetimeFigureOut">
              <a:rPr lang="en-US" smtClean="0"/>
              <a:t>2/13/2024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80833E-54D7-419C-B7B0-E05FE5E5B37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3896975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321DB3-596B-47BF-ADC4-8DB36904581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660900" y="13896975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B8D189-E5F4-448C-9A66-A89D2CE715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31644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2963847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7005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638781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603035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236720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35022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2093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30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797803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B090B0-F300-1600-0E8C-C1931E7D75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00D6AC0-591B-29CB-6B34-AC4277520AE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8D0C9ED-120D-2757-0E76-0B9EBB674B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61F3FD-36E8-B03C-9662-EEF9EBFF3C8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956324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341205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2839998"/>
            <a:ext cx="6652498" cy="8331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561"/>
              </a:lnSpc>
              <a:buNone/>
            </a:pPr>
            <a:r>
              <a:rPr lang="en-US" sz="5249" b="1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Capstone Java Project</a:t>
            </a:r>
            <a:endParaRPr lang="en-US" sz="5249"/>
          </a:p>
        </p:txBody>
      </p:sp>
      <p:sp>
        <p:nvSpPr>
          <p:cNvPr id="6" name="Text 2"/>
          <p:cNvSpPr/>
          <p:nvPr/>
        </p:nvSpPr>
        <p:spPr>
          <a:xfrm>
            <a:off x="833199" y="4006453"/>
            <a:ext cx="747760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/>
          </a:p>
        </p:txBody>
      </p:sp>
      <p:sp>
        <p:nvSpPr>
          <p:cNvPr id="7" name="Text 3"/>
          <p:cNvSpPr/>
          <p:nvPr/>
        </p:nvSpPr>
        <p:spPr>
          <a:xfrm>
            <a:off x="833199" y="4695111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endParaRPr lang="en-US" sz="4374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0189CE-588D-4DEB-A9BF-DB262F7F2B08}"/>
              </a:ext>
            </a:extLst>
          </p:cNvPr>
          <p:cNvSpPr txBox="1"/>
          <p:nvPr/>
        </p:nvSpPr>
        <p:spPr>
          <a:xfrm>
            <a:off x="1043492" y="4006453"/>
            <a:ext cx="6442205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By Team 15:</a:t>
            </a:r>
          </a:p>
          <a:p>
            <a:r>
              <a:rPr lang="en-US" dirty="0" err="1">
                <a:latin typeface="Arial"/>
                <a:ea typeface="Calibri" panose="020F0502020204030204" pitchFamily="34" charset="0"/>
                <a:cs typeface="Arial"/>
              </a:rPr>
              <a:t>Nafiseh</a:t>
            </a:r>
            <a:r>
              <a:rPr lang="en-US">
                <a:latin typeface="Arial"/>
                <a:ea typeface="Calibri" panose="020F0502020204030204" pitchFamily="34" charset="0"/>
                <a:cs typeface="Arial"/>
              </a:rPr>
              <a:t> Askari</a:t>
            </a:r>
          </a:p>
          <a:p>
            <a:r>
              <a:rPr lang="en-US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Shirin </a:t>
            </a:r>
            <a:r>
              <a:rPr lang="en-US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BabaeiKouros</a:t>
            </a:r>
            <a:endParaRPr lang="en-US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/>
                <a:ea typeface="Calibri" panose="020F0502020204030204" pitchFamily="34" charset="0"/>
                <a:cs typeface="Arial"/>
              </a:rPr>
              <a:t>Dinh Quan Nguyen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sp>
        <p:nvSpPr>
          <p:cNvPr id="6" name="Shape 2"/>
          <p:cNvSpPr/>
          <p:nvPr/>
        </p:nvSpPr>
        <p:spPr>
          <a:xfrm>
            <a:off x="4490799" y="2716887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EEEFF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Shape 6"/>
          <p:cNvSpPr/>
          <p:nvPr/>
        </p:nvSpPr>
        <p:spPr>
          <a:xfrm>
            <a:off x="9255085" y="2716887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EEEFF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Text 11"/>
          <p:cNvSpPr/>
          <p:nvPr/>
        </p:nvSpPr>
        <p:spPr>
          <a:xfrm>
            <a:off x="4650700" y="5488067"/>
            <a:ext cx="180023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endParaRPr lang="en-US" sz="2624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39B531B-675A-463B-8FC6-312D8237D3D8}"/>
              </a:ext>
            </a:extLst>
          </p:cNvPr>
          <p:cNvSpPr txBox="1"/>
          <p:nvPr/>
        </p:nvSpPr>
        <p:spPr>
          <a:xfrm>
            <a:off x="5626249" y="333487"/>
            <a:ext cx="8832029" cy="70788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/>
              <a:t>Charging station Management Method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8C250FC-8D3A-4BE9-A46D-FE2204151167}"/>
              </a:ext>
            </a:extLst>
          </p:cNvPr>
          <p:cNvSpPr txBox="1"/>
          <p:nvPr/>
        </p:nvSpPr>
        <p:spPr>
          <a:xfrm>
            <a:off x="3775934" y="1239559"/>
            <a:ext cx="9671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E2FD4FC-29C0-46D7-BEF3-EC9E662CA0BE}"/>
              </a:ext>
            </a:extLst>
          </p:cNvPr>
          <p:cNvSpPr/>
          <p:nvPr/>
        </p:nvSpPr>
        <p:spPr>
          <a:xfrm>
            <a:off x="5357308" y="1608891"/>
            <a:ext cx="7573383" cy="6287222"/>
          </a:xfrm>
          <a:prstGeom prst="rect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0758"/>
            <a:ext cx="14630400" cy="8229600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sp>
        <p:nvSpPr>
          <p:cNvPr id="6" name="Shape 2"/>
          <p:cNvSpPr/>
          <p:nvPr/>
        </p:nvSpPr>
        <p:spPr>
          <a:xfrm>
            <a:off x="4490799" y="2716887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EEEFF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Shape 6"/>
          <p:cNvSpPr/>
          <p:nvPr/>
        </p:nvSpPr>
        <p:spPr>
          <a:xfrm>
            <a:off x="9255085" y="2716887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EEEFF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Text 11"/>
          <p:cNvSpPr/>
          <p:nvPr/>
        </p:nvSpPr>
        <p:spPr>
          <a:xfrm>
            <a:off x="4650700" y="5488067"/>
            <a:ext cx="180023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endParaRPr lang="en-US" sz="2624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39B531B-675A-463B-8FC6-312D8237D3D8}"/>
              </a:ext>
            </a:extLst>
          </p:cNvPr>
          <p:cNvSpPr txBox="1"/>
          <p:nvPr/>
        </p:nvSpPr>
        <p:spPr>
          <a:xfrm>
            <a:off x="5626249" y="333487"/>
            <a:ext cx="8832029" cy="70788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/>
              <a:t>Assigning each cars to any Locations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8C250FC-8D3A-4BE9-A46D-FE2204151167}"/>
              </a:ext>
            </a:extLst>
          </p:cNvPr>
          <p:cNvSpPr txBox="1"/>
          <p:nvPr/>
        </p:nvSpPr>
        <p:spPr>
          <a:xfrm>
            <a:off x="3775934" y="1239559"/>
            <a:ext cx="9671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E2FD4FC-29C0-46D7-BEF3-EC9E662CA0BE}"/>
              </a:ext>
            </a:extLst>
          </p:cNvPr>
          <p:cNvSpPr/>
          <p:nvPr/>
        </p:nvSpPr>
        <p:spPr>
          <a:xfrm>
            <a:off x="5357308" y="1608891"/>
            <a:ext cx="7573383" cy="6287222"/>
          </a:xfrm>
          <a:prstGeom prst="rect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5844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1"/>
          <p:cNvSpPr/>
          <p:nvPr/>
        </p:nvSpPr>
        <p:spPr>
          <a:xfrm>
            <a:off x="4490798" y="925354"/>
            <a:ext cx="9214443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Strategies of Charging Cars In Locations</a:t>
            </a:r>
            <a:endParaRPr kumimoji="0" lang="en-US" sz="3600" b="1" i="0" u="none" strike="noStrike" kern="1200" cap="none" spc="0" normalizeH="0" baseline="0" noProof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Shape 2"/>
          <p:cNvSpPr/>
          <p:nvPr/>
        </p:nvSpPr>
        <p:spPr>
          <a:xfrm>
            <a:off x="4490799" y="2286238"/>
            <a:ext cx="9306401" cy="99893"/>
          </a:xfrm>
          <a:prstGeom prst="roundRect">
            <a:avLst>
              <a:gd name="adj" fmla="val 133462"/>
            </a:avLst>
          </a:prstGeom>
          <a:solidFill>
            <a:srgbClr val="EEEFF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Shape 3"/>
          <p:cNvSpPr/>
          <p:nvPr/>
        </p:nvSpPr>
        <p:spPr>
          <a:xfrm>
            <a:off x="5917704" y="2286238"/>
            <a:ext cx="99893" cy="777597"/>
          </a:xfrm>
          <a:prstGeom prst="roundRect">
            <a:avLst>
              <a:gd name="adj" fmla="val 133462"/>
            </a:avLst>
          </a:prstGeom>
          <a:solidFill>
            <a:srgbClr val="EEEFF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Shape 4"/>
          <p:cNvSpPr/>
          <p:nvPr/>
        </p:nvSpPr>
        <p:spPr>
          <a:xfrm>
            <a:off x="5717738" y="2036326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EEEFF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5"/>
          <p:cNvSpPr/>
          <p:nvPr/>
        </p:nvSpPr>
        <p:spPr>
          <a:xfrm>
            <a:off x="5908715" y="2077998"/>
            <a:ext cx="117991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marR="0" lvl="0" indent="0" algn="ctr" defTabSz="914400" rtl="0" eaLnBrk="1" fontAlgn="auto" latinLnBrk="0" hangingPunct="1">
              <a:lnSpc>
                <a:spcPts val="328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24" b="1" i="0" u="none" strike="noStrike" kern="1200" cap="none" spc="0" normalizeH="0" baseline="0" noProof="0">
                <a:ln>
                  <a:noFill/>
                </a:ln>
                <a:solidFill>
                  <a:srgbClr val="396AF1"/>
                </a:solidFill>
                <a:effectLst/>
                <a:uLnTx/>
                <a:uFillTx/>
                <a:latin typeface="Barlow" pitchFamily="34" charset="0"/>
                <a:ea typeface="Barlow" pitchFamily="34" charset="-122"/>
                <a:cs typeface="Barlow" pitchFamily="34" charset="-120"/>
              </a:rPr>
              <a:t>1</a:t>
            </a:r>
            <a:endParaRPr kumimoji="0" lang="en-US" sz="2624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 6"/>
          <p:cNvSpPr/>
          <p:nvPr/>
        </p:nvSpPr>
        <p:spPr>
          <a:xfrm>
            <a:off x="4712850" y="2656495"/>
            <a:ext cx="2509599" cy="104155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marR="0" lvl="0" indent="0" algn="ctr" defTabSz="914400" rtl="0" eaLnBrk="1" fontAlgn="auto" latinLnBrk="0" hangingPunct="1">
              <a:lnSpc>
                <a:spcPts val="273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87" b="1" i="0" u="none" strike="noStrike" kern="1200" cap="none" spc="0" normalizeH="0" baseline="0" noProof="0">
                <a:ln>
                  <a:noFill/>
                </a:ln>
                <a:solidFill>
                  <a:srgbClr val="396AF1"/>
                </a:solidFill>
                <a:effectLst/>
                <a:uLnTx/>
                <a:uFillTx/>
                <a:latin typeface="Barlow" pitchFamily="34" charset="0"/>
                <a:ea typeface="+mn-ea"/>
                <a:cs typeface="+mn-cs"/>
              </a:rPr>
              <a:t>Synchronizing </a:t>
            </a:r>
          </a:p>
          <a:p>
            <a:pPr marL="0" marR="0" lvl="0" indent="0" algn="ctr" defTabSz="914400" rtl="0" eaLnBrk="1" fontAlgn="auto" latinLnBrk="0" hangingPunct="1">
              <a:lnSpc>
                <a:spcPts val="273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187" b="1">
                <a:solidFill>
                  <a:srgbClr val="396AF1"/>
                </a:solidFill>
                <a:latin typeface="Barlow" pitchFamily="34" charset="0"/>
              </a:rPr>
              <a:t>Locations</a:t>
            </a:r>
            <a:endParaRPr kumimoji="0" lang="en-US" sz="218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ext 7"/>
          <p:cNvSpPr/>
          <p:nvPr/>
        </p:nvSpPr>
        <p:spPr>
          <a:xfrm>
            <a:off x="4712849" y="3823203"/>
            <a:ext cx="2509599" cy="214062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 any locations in charging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Stations should be occupied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 one car so we are using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Thread for entering cars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Into locations</a:t>
            </a:r>
            <a:endParaRPr kumimoji="0" lang="en-US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Shape 8"/>
          <p:cNvSpPr/>
          <p:nvPr/>
        </p:nvSpPr>
        <p:spPr>
          <a:xfrm>
            <a:off x="9093815" y="2286238"/>
            <a:ext cx="99893" cy="777597"/>
          </a:xfrm>
          <a:prstGeom prst="roundRect">
            <a:avLst>
              <a:gd name="adj" fmla="val 133462"/>
            </a:avLst>
          </a:prstGeom>
          <a:solidFill>
            <a:srgbClr val="EEEFF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Shape 9"/>
          <p:cNvSpPr/>
          <p:nvPr/>
        </p:nvSpPr>
        <p:spPr>
          <a:xfrm>
            <a:off x="8893850" y="2036326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EEEFF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Text 10"/>
          <p:cNvSpPr/>
          <p:nvPr/>
        </p:nvSpPr>
        <p:spPr>
          <a:xfrm>
            <a:off x="9050417" y="2077998"/>
            <a:ext cx="18669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marR="0" lvl="0" indent="0" algn="ctr" defTabSz="914400" rtl="0" eaLnBrk="1" fontAlgn="auto" latinLnBrk="0" hangingPunct="1">
              <a:lnSpc>
                <a:spcPts val="328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24" b="1" i="0" u="none" strike="noStrike" kern="1200" cap="none" spc="0" normalizeH="0" baseline="0" noProof="0">
                <a:ln>
                  <a:noFill/>
                </a:ln>
                <a:solidFill>
                  <a:srgbClr val="396AF1"/>
                </a:solidFill>
                <a:effectLst/>
                <a:uLnTx/>
                <a:uFillTx/>
                <a:latin typeface="Barlow" pitchFamily="34" charset="0"/>
                <a:ea typeface="Barlow" pitchFamily="34" charset="-122"/>
                <a:cs typeface="Barlow" pitchFamily="34" charset="-120"/>
              </a:rPr>
              <a:t>2</a:t>
            </a:r>
            <a:endParaRPr kumimoji="0" lang="en-US" sz="2624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Text 11"/>
          <p:cNvSpPr/>
          <p:nvPr/>
        </p:nvSpPr>
        <p:spPr>
          <a:xfrm>
            <a:off x="7889081" y="2583305"/>
            <a:ext cx="2509718" cy="104155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marR="0" lvl="0" indent="0" algn="ctr" defTabSz="914400" rtl="0" eaLnBrk="1" fontAlgn="auto" latinLnBrk="0" hangingPunct="1">
              <a:lnSpc>
                <a:spcPts val="273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187" b="1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Calculating the charging time </a:t>
            </a:r>
          </a:p>
          <a:p>
            <a:pPr marL="0" marR="0" lvl="0" indent="0" algn="ctr" defTabSz="914400" rtl="0" eaLnBrk="1" fontAlgn="auto" latinLnBrk="0" hangingPunct="1">
              <a:lnSpc>
                <a:spcPts val="273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87" b="1" i="0" u="none" strike="noStrike" kern="1200" cap="none" spc="0" normalizeH="0" baseline="0" noProof="0">
                <a:ln>
                  <a:noFill/>
                </a:ln>
                <a:solidFill>
                  <a:srgbClr val="396AF1"/>
                </a:solidFill>
                <a:effectLst/>
                <a:uLnTx/>
                <a:uFillTx/>
                <a:latin typeface="Barlow" pitchFamily="34" charset="0"/>
                <a:ea typeface="Barlow" pitchFamily="34" charset="-122"/>
                <a:cs typeface="Barlow" pitchFamily="34" charset="-120"/>
              </a:rPr>
              <a:t>And remain Capacity</a:t>
            </a:r>
          </a:p>
        </p:txBody>
      </p:sp>
      <p:sp>
        <p:nvSpPr>
          <p:cNvPr id="16" name="Text 12"/>
          <p:cNvSpPr/>
          <p:nvPr/>
        </p:nvSpPr>
        <p:spPr>
          <a:xfrm>
            <a:off x="7889081" y="4000620"/>
            <a:ext cx="2509718" cy="291396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The remaining capacity of the car and also the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Charging time of the car will be calculated based on the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Charging rate of the location, capacity of the car,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 the remaining capacity of the car</a:t>
            </a: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0" marR="0" lvl="0" indent="0" algn="ctr" defTabSz="914400" rtl="0" eaLnBrk="1" fontAlgn="auto" latinLnBrk="0" hangingPunct="1">
              <a:lnSpc>
                <a:spcPts val="27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Shape 13"/>
          <p:cNvSpPr/>
          <p:nvPr/>
        </p:nvSpPr>
        <p:spPr>
          <a:xfrm>
            <a:off x="12270045" y="2286238"/>
            <a:ext cx="99893" cy="777597"/>
          </a:xfrm>
          <a:prstGeom prst="roundRect">
            <a:avLst>
              <a:gd name="adj" fmla="val 133462"/>
            </a:avLst>
          </a:prstGeom>
          <a:solidFill>
            <a:srgbClr val="EEEFF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Shape 14"/>
          <p:cNvSpPr/>
          <p:nvPr/>
        </p:nvSpPr>
        <p:spPr>
          <a:xfrm>
            <a:off x="12070080" y="2036326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EEEFF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9" name="Text 15"/>
          <p:cNvSpPr/>
          <p:nvPr/>
        </p:nvSpPr>
        <p:spPr>
          <a:xfrm>
            <a:off x="12229981" y="2077998"/>
            <a:ext cx="180023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marR="0" lvl="0" indent="0" algn="ctr" defTabSz="914400" rtl="0" eaLnBrk="1" fontAlgn="auto" latinLnBrk="0" hangingPunct="1">
              <a:lnSpc>
                <a:spcPts val="328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24" b="1" i="0" u="none" strike="noStrike" kern="1200" cap="none" spc="0" normalizeH="0" baseline="0" noProof="0">
                <a:ln>
                  <a:noFill/>
                </a:ln>
                <a:solidFill>
                  <a:srgbClr val="396AF1"/>
                </a:solidFill>
                <a:effectLst/>
                <a:uLnTx/>
                <a:uFillTx/>
                <a:latin typeface="Barlow" pitchFamily="34" charset="0"/>
                <a:ea typeface="Barlow" pitchFamily="34" charset="-122"/>
                <a:cs typeface="Barlow" pitchFamily="34" charset="-120"/>
              </a:rPr>
              <a:t>3</a:t>
            </a:r>
            <a:endParaRPr kumimoji="0" lang="en-US" sz="2624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Text 16"/>
          <p:cNvSpPr/>
          <p:nvPr/>
        </p:nvSpPr>
        <p:spPr>
          <a:xfrm>
            <a:off x="11065074" y="2529551"/>
            <a:ext cx="2509718" cy="114906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marR="0" lvl="0" indent="0" algn="ctr" defTabSz="914400" rtl="0" eaLnBrk="1" fontAlgn="auto" latinLnBrk="0" hangingPunct="1">
              <a:lnSpc>
                <a:spcPts val="273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187" b="1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Exiting the Location After a while</a:t>
            </a:r>
            <a:endParaRPr kumimoji="0" lang="en-US" sz="2187" b="1" i="0" u="none" strike="noStrike" kern="1200" cap="none" spc="0" normalizeH="0" baseline="0" noProof="0">
              <a:ln>
                <a:noFill/>
              </a:ln>
              <a:solidFill>
                <a:srgbClr val="396AF1"/>
              </a:solidFill>
              <a:effectLst/>
              <a:uLnTx/>
              <a:uFillTx/>
              <a:latin typeface="Barlow" pitchFamily="34" charset="0"/>
              <a:ea typeface="Barlow" pitchFamily="34" charset="-122"/>
              <a:cs typeface="Barlow" pitchFamily="34" charset="-120"/>
            </a:endParaRPr>
          </a:p>
        </p:txBody>
      </p:sp>
      <p:sp>
        <p:nvSpPr>
          <p:cNvPr id="21" name="Text 17"/>
          <p:cNvSpPr/>
          <p:nvPr/>
        </p:nvSpPr>
        <p:spPr>
          <a:xfrm>
            <a:off x="11065312" y="3879543"/>
            <a:ext cx="2509718" cy="338435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After the specific time the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Car will be charged and then be exited from the queue</a:t>
            </a:r>
            <a:endParaRPr kumimoji="0" lang="en-US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" name="Image 1" descr="preencoded.png">
            <a:extLst>
              <a:ext uri="{FF2B5EF4-FFF2-40B4-BE49-F238E27FC236}">
                <a16:creationId xmlns:a16="http://schemas.microsoft.com/office/drawing/2014/main" id="{4ACF9705-3EDF-4694-9C93-CE8855222E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5377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0758"/>
            <a:ext cx="14630400" cy="8229600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sp>
        <p:nvSpPr>
          <p:cNvPr id="6" name="Shape 2"/>
          <p:cNvSpPr/>
          <p:nvPr/>
        </p:nvSpPr>
        <p:spPr>
          <a:xfrm>
            <a:off x="4490799" y="2716887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EEEFF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Shape 6"/>
          <p:cNvSpPr/>
          <p:nvPr/>
        </p:nvSpPr>
        <p:spPr>
          <a:xfrm>
            <a:off x="9255085" y="2716887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EEEFF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Text 11"/>
          <p:cNvSpPr/>
          <p:nvPr/>
        </p:nvSpPr>
        <p:spPr>
          <a:xfrm>
            <a:off x="4650700" y="5488067"/>
            <a:ext cx="180023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marR="0" lvl="0" indent="0" algn="ctr" defTabSz="914400" rtl="0" eaLnBrk="1" fontAlgn="auto" latinLnBrk="0" hangingPunct="1">
              <a:lnSpc>
                <a:spcPts val="328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624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39B531B-675A-463B-8FC6-312D8237D3D8}"/>
              </a:ext>
            </a:extLst>
          </p:cNvPr>
          <p:cNvSpPr txBox="1"/>
          <p:nvPr/>
        </p:nvSpPr>
        <p:spPr>
          <a:xfrm>
            <a:off x="5626249" y="333487"/>
            <a:ext cx="8832029" cy="70788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>
                <a:solidFill>
                  <a:prstClr val="black"/>
                </a:solidFill>
                <a:latin typeface="Calibri" panose="020F0502020204030204"/>
              </a:rPr>
              <a:t>Charging Vehicle Method</a:t>
            </a:r>
            <a:endParaRPr kumimoji="0" lang="en-US" sz="4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8C250FC-8D3A-4BE9-A46D-FE2204151167}"/>
              </a:ext>
            </a:extLst>
          </p:cNvPr>
          <p:cNvSpPr txBox="1"/>
          <p:nvPr/>
        </p:nvSpPr>
        <p:spPr>
          <a:xfrm>
            <a:off x="3775934" y="1239559"/>
            <a:ext cx="9671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E2FD4FC-29C0-46D7-BEF3-EC9E662CA0BE}"/>
              </a:ext>
            </a:extLst>
          </p:cNvPr>
          <p:cNvSpPr/>
          <p:nvPr/>
        </p:nvSpPr>
        <p:spPr>
          <a:xfrm>
            <a:off x="4270786" y="1630407"/>
            <a:ext cx="7573383" cy="6287222"/>
          </a:xfrm>
          <a:prstGeom prst="rect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01865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 1"/>
          <p:cNvSpPr/>
          <p:nvPr/>
        </p:nvSpPr>
        <p:spPr>
          <a:xfrm>
            <a:off x="4490798" y="925354"/>
            <a:ext cx="9214443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Strategies of waiting Cars</a:t>
            </a:r>
          </a:p>
        </p:txBody>
      </p:sp>
      <p:sp>
        <p:nvSpPr>
          <p:cNvPr id="6" name="Shape 2"/>
          <p:cNvSpPr/>
          <p:nvPr/>
        </p:nvSpPr>
        <p:spPr>
          <a:xfrm>
            <a:off x="4490799" y="2286238"/>
            <a:ext cx="9306401" cy="99893"/>
          </a:xfrm>
          <a:prstGeom prst="roundRect">
            <a:avLst>
              <a:gd name="adj" fmla="val 133462"/>
            </a:avLst>
          </a:prstGeom>
          <a:solidFill>
            <a:srgbClr val="EEEFF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Shape 3"/>
          <p:cNvSpPr/>
          <p:nvPr/>
        </p:nvSpPr>
        <p:spPr>
          <a:xfrm>
            <a:off x="5917704" y="2286238"/>
            <a:ext cx="99893" cy="777597"/>
          </a:xfrm>
          <a:prstGeom prst="roundRect">
            <a:avLst>
              <a:gd name="adj" fmla="val 133462"/>
            </a:avLst>
          </a:prstGeom>
          <a:solidFill>
            <a:srgbClr val="EEEFF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Shape 4"/>
          <p:cNvSpPr/>
          <p:nvPr/>
        </p:nvSpPr>
        <p:spPr>
          <a:xfrm>
            <a:off x="5717738" y="2036326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EEEFF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5"/>
          <p:cNvSpPr/>
          <p:nvPr/>
        </p:nvSpPr>
        <p:spPr>
          <a:xfrm>
            <a:off x="5908715" y="2077998"/>
            <a:ext cx="117991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marR="0" lvl="0" indent="0" algn="ctr" defTabSz="914400" rtl="0" eaLnBrk="1" fontAlgn="auto" latinLnBrk="0" hangingPunct="1">
              <a:lnSpc>
                <a:spcPts val="328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24" b="1" i="0" u="none" strike="noStrike" kern="1200" cap="none" spc="0" normalizeH="0" baseline="0" noProof="0">
                <a:ln>
                  <a:noFill/>
                </a:ln>
                <a:solidFill>
                  <a:srgbClr val="396AF1"/>
                </a:solidFill>
                <a:effectLst/>
                <a:uLnTx/>
                <a:uFillTx/>
                <a:latin typeface="Barlow" pitchFamily="34" charset="0"/>
                <a:ea typeface="Barlow" pitchFamily="34" charset="-122"/>
                <a:cs typeface="Barlow" pitchFamily="34" charset="-120"/>
              </a:rPr>
              <a:t>1</a:t>
            </a:r>
            <a:endParaRPr kumimoji="0" lang="en-US" sz="2624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 6"/>
          <p:cNvSpPr/>
          <p:nvPr/>
        </p:nvSpPr>
        <p:spPr>
          <a:xfrm>
            <a:off x="4712850" y="2656495"/>
            <a:ext cx="2509599" cy="104155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marR="0" lvl="0" indent="0" algn="ctr" defTabSz="914400" rtl="0" eaLnBrk="1" fontAlgn="auto" latinLnBrk="0" hangingPunct="1">
              <a:lnSpc>
                <a:spcPts val="273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87" b="1" i="0" u="none" strike="noStrike" kern="1200" cap="none" spc="0" normalizeH="0" baseline="0" noProof="0">
                <a:ln>
                  <a:noFill/>
                </a:ln>
                <a:solidFill>
                  <a:srgbClr val="396AF1"/>
                </a:solidFill>
                <a:effectLst/>
                <a:uLnTx/>
                <a:uFillTx/>
                <a:latin typeface="Barlow" pitchFamily="34" charset="0"/>
                <a:ea typeface="+mn-ea"/>
                <a:cs typeface="+mn-cs"/>
              </a:rPr>
              <a:t>Estimating the waiting time</a:t>
            </a:r>
            <a:endParaRPr kumimoji="0" lang="en-US" sz="218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ext 7"/>
          <p:cNvSpPr/>
          <p:nvPr/>
        </p:nvSpPr>
        <p:spPr>
          <a:xfrm>
            <a:off x="4712849" y="3823203"/>
            <a:ext cx="2509599" cy="214062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The maximum waiting of the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Car will be compare with the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Charging time of the location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make decision whether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It will be able to wait for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Location or not</a:t>
            </a:r>
            <a:endParaRPr kumimoji="0" lang="en-US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Shape 8"/>
          <p:cNvSpPr/>
          <p:nvPr/>
        </p:nvSpPr>
        <p:spPr>
          <a:xfrm>
            <a:off x="9093815" y="2286238"/>
            <a:ext cx="99893" cy="777597"/>
          </a:xfrm>
          <a:prstGeom prst="roundRect">
            <a:avLst>
              <a:gd name="adj" fmla="val 133462"/>
            </a:avLst>
          </a:prstGeom>
          <a:solidFill>
            <a:srgbClr val="EEEFF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Shape 9"/>
          <p:cNvSpPr/>
          <p:nvPr/>
        </p:nvSpPr>
        <p:spPr>
          <a:xfrm>
            <a:off x="8893850" y="2036326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EEEFF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Text 10"/>
          <p:cNvSpPr/>
          <p:nvPr/>
        </p:nvSpPr>
        <p:spPr>
          <a:xfrm>
            <a:off x="9050417" y="2077998"/>
            <a:ext cx="18669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marR="0" lvl="0" indent="0" algn="ctr" defTabSz="914400" rtl="0" eaLnBrk="1" fontAlgn="auto" latinLnBrk="0" hangingPunct="1">
              <a:lnSpc>
                <a:spcPts val="328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24" b="1" i="0" u="none" strike="noStrike" kern="1200" cap="none" spc="0" normalizeH="0" baseline="0" noProof="0">
                <a:ln>
                  <a:noFill/>
                </a:ln>
                <a:solidFill>
                  <a:srgbClr val="396AF1"/>
                </a:solidFill>
                <a:effectLst/>
                <a:uLnTx/>
                <a:uFillTx/>
                <a:latin typeface="Barlow" pitchFamily="34" charset="0"/>
                <a:ea typeface="Barlow" pitchFamily="34" charset="-122"/>
                <a:cs typeface="Barlow" pitchFamily="34" charset="-120"/>
              </a:rPr>
              <a:t>2</a:t>
            </a:r>
            <a:endParaRPr kumimoji="0" lang="en-US" sz="2624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Text 11"/>
          <p:cNvSpPr/>
          <p:nvPr/>
        </p:nvSpPr>
        <p:spPr>
          <a:xfrm>
            <a:off x="7889081" y="2583305"/>
            <a:ext cx="2509718" cy="104155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marR="0" lvl="0" indent="0" algn="ctr" defTabSz="914400" rtl="0" eaLnBrk="1" fontAlgn="auto" latinLnBrk="0" hangingPunct="1">
              <a:lnSpc>
                <a:spcPts val="273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187" b="1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Leaving the stations</a:t>
            </a:r>
            <a:endParaRPr kumimoji="0" lang="en-US" sz="2187" b="1" i="0" u="none" strike="noStrike" kern="1200" cap="none" spc="0" normalizeH="0" baseline="0" noProof="0">
              <a:ln>
                <a:noFill/>
              </a:ln>
              <a:solidFill>
                <a:srgbClr val="396AF1"/>
              </a:solidFill>
              <a:effectLst/>
              <a:uLnTx/>
              <a:uFillTx/>
              <a:latin typeface="Barlow" pitchFamily="34" charset="0"/>
              <a:ea typeface="Barlow" pitchFamily="34" charset="-122"/>
              <a:cs typeface="Barlow" pitchFamily="34" charset="-120"/>
            </a:endParaRPr>
          </a:p>
        </p:txBody>
      </p:sp>
      <p:sp>
        <p:nvSpPr>
          <p:cNvPr id="16" name="Text 12"/>
          <p:cNvSpPr/>
          <p:nvPr/>
        </p:nvSpPr>
        <p:spPr>
          <a:xfrm>
            <a:off x="7889081" y="4000620"/>
            <a:ext cx="2509718" cy="291396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Remaining waiting time will be calculated.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If it </a:t>
            </a:r>
            <a:r>
              <a:rPr lang="en-US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smaller than zero it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Will leave the location</a:t>
            </a:r>
            <a:endParaRPr kumimoji="0" lang="en-US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ts val="27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Shape 13"/>
          <p:cNvSpPr/>
          <p:nvPr/>
        </p:nvSpPr>
        <p:spPr>
          <a:xfrm>
            <a:off x="12270045" y="2286238"/>
            <a:ext cx="99893" cy="777597"/>
          </a:xfrm>
          <a:prstGeom prst="roundRect">
            <a:avLst>
              <a:gd name="adj" fmla="val 133462"/>
            </a:avLst>
          </a:prstGeom>
          <a:solidFill>
            <a:srgbClr val="EEEFF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Shape 14"/>
          <p:cNvSpPr/>
          <p:nvPr/>
        </p:nvSpPr>
        <p:spPr>
          <a:xfrm>
            <a:off x="12070080" y="2036326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EEEFF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9" name="Text 15"/>
          <p:cNvSpPr/>
          <p:nvPr/>
        </p:nvSpPr>
        <p:spPr>
          <a:xfrm>
            <a:off x="12229981" y="2077998"/>
            <a:ext cx="180023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marR="0" lvl="0" indent="0" algn="ctr" defTabSz="914400" rtl="0" eaLnBrk="1" fontAlgn="auto" latinLnBrk="0" hangingPunct="1">
              <a:lnSpc>
                <a:spcPts val="328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24" b="1" i="0" u="none" strike="noStrike" kern="1200" cap="none" spc="0" normalizeH="0" baseline="0" noProof="0">
                <a:ln>
                  <a:noFill/>
                </a:ln>
                <a:solidFill>
                  <a:srgbClr val="396AF1"/>
                </a:solidFill>
                <a:effectLst/>
                <a:uLnTx/>
                <a:uFillTx/>
                <a:latin typeface="Barlow" pitchFamily="34" charset="0"/>
                <a:ea typeface="Barlow" pitchFamily="34" charset="-122"/>
                <a:cs typeface="Barlow" pitchFamily="34" charset="-120"/>
              </a:rPr>
              <a:t>3</a:t>
            </a:r>
            <a:endParaRPr kumimoji="0" lang="en-US" sz="2624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Text 16"/>
          <p:cNvSpPr/>
          <p:nvPr/>
        </p:nvSpPr>
        <p:spPr>
          <a:xfrm>
            <a:off x="11065074" y="2529551"/>
            <a:ext cx="2509718" cy="114906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marR="0" lvl="0" indent="0" algn="ctr" defTabSz="914400" rtl="0" eaLnBrk="1" fontAlgn="auto" latinLnBrk="0" hangingPunct="1">
              <a:lnSpc>
                <a:spcPts val="273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87" b="1" i="0" u="none" strike="noStrike" kern="1200" cap="none" spc="0" normalizeH="0" baseline="0" noProof="0">
                <a:ln>
                  <a:noFill/>
                </a:ln>
                <a:solidFill>
                  <a:srgbClr val="396AF1"/>
                </a:solidFill>
                <a:effectLst/>
                <a:uLnTx/>
                <a:uFillTx/>
                <a:latin typeface="Barlow" pitchFamily="34" charset="0"/>
                <a:ea typeface="Barlow" pitchFamily="34" charset="-122"/>
                <a:cs typeface="Barlow" pitchFamily="34" charset="-120"/>
              </a:rPr>
              <a:t>Waiting for free</a:t>
            </a:r>
          </a:p>
          <a:p>
            <a:pPr marL="0" marR="0" lvl="0" indent="0" algn="ctr" defTabSz="914400" rtl="0" eaLnBrk="1" fontAlgn="auto" latinLnBrk="0" hangingPunct="1">
              <a:lnSpc>
                <a:spcPts val="273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187" b="1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Location in the station</a:t>
            </a:r>
            <a:endParaRPr kumimoji="0" lang="en-US" sz="2187" b="1" i="0" u="none" strike="noStrike" kern="1200" cap="none" spc="0" normalizeH="0" baseline="0" noProof="0">
              <a:ln>
                <a:noFill/>
              </a:ln>
              <a:solidFill>
                <a:srgbClr val="396AF1"/>
              </a:solidFill>
              <a:effectLst/>
              <a:uLnTx/>
              <a:uFillTx/>
              <a:latin typeface="Barlow" pitchFamily="34" charset="0"/>
              <a:ea typeface="Barlow" pitchFamily="34" charset="-122"/>
              <a:cs typeface="Barlow" pitchFamily="34" charset="-120"/>
            </a:endParaRPr>
          </a:p>
        </p:txBody>
      </p:sp>
      <p:sp>
        <p:nvSpPr>
          <p:cNvPr id="21" name="Text 17"/>
          <p:cNvSpPr/>
          <p:nvPr/>
        </p:nvSpPr>
        <p:spPr>
          <a:xfrm>
            <a:off x="11065312" y="3879543"/>
            <a:ext cx="2509718" cy="338435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Else the car has the time for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Waiting at that station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To be occupied with a location.</a:t>
            </a:r>
          </a:p>
        </p:txBody>
      </p:sp>
      <p:pic>
        <p:nvPicPr>
          <p:cNvPr id="23" name="Image 1" descr="preencoded.png">
            <a:extLst>
              <a:ext uri="{FF2B5EF4-FFF2-40B4-BE49-F238E27FC236}">
                <a16:creationId xmlns:a16="http://schemas.microsoft.com/office/drawing/2014/main" id="{4ACF9705-3EDF-4694-9C93-CE8855222E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2087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0758"/>
            <a:ext cx="14630400" cy="8229600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sp>
        <p:nvSpPr>
          <p:cNvPr id="6" name="Shape 2"/>
          <p:cNvSpPr/>
          <p:nvPr/>
        </p:nvSpPr>
        <p:spPr>
          <a:xfrm>
            <a:off x="4490799" y="2716887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EEEFF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Shape 6"/>
          <p:cNvSpPr/>
          <p:nvPr/>
        </p:nvSpPr>
        <p:spPr>
          <a:xfrm>
            <a:off x="9255085" y="2716887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EEEFF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Text 11"/>
          <p:cNvSpPr/>
          <p:nvPr/>
        </p:nvSpPr>
        <p:spPr>
          <a:xfrm>
            <a:off x="4650700" y="5488067"/>
            <a:ext cx="180023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marR="0" lvl="0" indent="0" algn="ctr" defTabSz="914400" rtl="0" eaLnBrk="1" fontAlgn="auto" latinLnBrk="0" hangingPunct="1">
              <a:lnSpc>
                <a:spcPts val="328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624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39B531B-675A-463B-8FC6-312D8237D3D8}"/>
              </a:ext>
            </a:extLst>
          </p:cNvPr>
          <p:cNvSpPr txBox="1"/>
          <p:nvPr/>
        </p:nvSpPr>
        <p:spPr>
          <a:xfrm>
            <a:off x="5626249" y="333487"/>
            <a:ext cx="8832029" cy="70788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>
                <a:solidFill>
                  <a:prstClr val="black"/>
                </a:solidFill>
                <a:latin typeface="Calibri" panose="020F0502020204030204"/>
              </a:rPr>
              <a:t>Waiting for location method</a:t>
            </a:r>
            <a:endParaRPr kumimoji="0" lang="en-US" sz="4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8C250FC-8D3A-4BE9-A46D-FE2204151167}"/>
              </a:ext>
            </a:extLst>
          </p:cNvPr>
          <p:cNvSpPr txBox="1"/>
          <p:nvPr/>
        </p:nvSpPr>
        <p:spPr>
          <a:xfrm>
            <a:off x="3775934" y="1239559"/>
            <a:ext cx="9671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E2FD4FC-29C0-46D7-BEF3-EC9E662CA0BE}"/>
              </a:ext>
            </a:extLst>
          </p:cNvPr>
          <p:cNvSpPr/>
          <p:nvPr/>
        </p:nvSpPr>
        <p:spPr>
          <a:xfrm>
            <a:off x="5402497" y="1641165"/>
            <a:ext cx="7573383" cy="6287222"/>
          </a:xfrm>
          <a:prstGeom prst="rect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211413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12" name="Image 1" descr="preencoded.png">
            <a:extLst>
              <a:ext uri="{FF2B5EF4-FFF2-40B4-BE49-F238E27FC236}">
                <a16:creationId xmlns:a16="http://schemas.microsoft.com/office/drawing/2014/main" id="{BF583B38-97EE-4923-AFB5-C70FAA253D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10757"/>
            <a:ext cx="14630400" cy="211085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580AD46-02FE-4FE5-B3D7-5379DF20F69C}"/>
              </a:ext>
            </a:extLst>
          </p:cNvPr>
          <p:cNvSpPr/>
          <p:nvPr/>
        </p:nvSpPr>
        <p:spPr>
          <a:xfrm>
            <a:off x="408791" y="2538805"/>
            <a:ext cx="6250193" cy="5518673"/>
          </a:xfrm>
          <a:prstGeom prst="rect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C095243-F714-47E6-979A-6937A0CB7FE1}"/>
              </a:ext>
            </a:extLst>
          </p:cNvPr>
          <p:cNvSpPr/>
          <p:nvPr/>
        </p:nvSpPr>
        <p:spPr>
          <a:xfrm>
            <a:off x="7682753" y="2538804"/>
            <a:ext cx="6250193" cy="5518673"/>
          </a:xfrm>
          <a:prstGeom prst="rect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3330074-5EDA-4448-AFEE-689DC0AB62C3}"/>
              </a:ext>
            </a:extLst>
          </p:cNvPr>
          <p:cNvSpPr txBox="1"/>
          <p:nvPr/>
        </p:nvSpPr>
        <p:spPr>
          <a:xfrm>
            <a:off x="3018417" y="2194561"/>
            <a:ext cx="1151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6523406-1E4C-4ACB-8734-9562307E1020}"/>
              </a:ext>
            </a:extLst>
          </p:cNvPr>
          <p:cNvSpPr txBox="1"/>
          <p:nvPr/>
        </p:nvSpPr>
        <p:spPr>
          <a:xfrm>
            <a:off x="10066469" y="2173046"/>
            <a:ext cx="1151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25B0C3E-BF71-4B55-854F-66E5F85E3C12}"/>
              </a:ext>
            </a:extLst>
          </p:cNvPr>
          <p:cNvSpPr txBox="1"/>
          <p:nvPr/>
        </p:nvSpPr>
        <p:spPr>
          <a:xfrm>
            <a:off x="5109882" y="536840"/>
            <a:ext cx="441063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490799" y="1498878"/>
            <a:ext cx="8175903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Technical Implementation Details</a:t>
            </a:r>
            <a:endParaRPr lang="en-US" sz="4374"/>
          </a:p>
        </p:txBody>
      </p:sp>
      <p:sp>
        <p:nvSpPr>
          <p:cNvPr id="6" name="Shape 2"/>
          <p:cNvSpPr/>
          <p:nvPr/>
        </p:nvSpPr>
        <p:spPr>
          <a:xfrm>
            <a:off x="4490799" y="2526506"/>
            <a:ext cx="4542115" cy="2346365"/>
          </a:xfrm>
          <a:prstGeom prst="roundRect">
            <a:avLst>
              <a:gd name="adj" fmla="val 5682"/>
            </a:avLst>
          </a:prstGeom>
          <a:solidFill>
            <a:srgbClr val="EEEFF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3"/>
          <p:cNvSpPr/>
          <p:nvPr/>
        </p:nvSpPr>
        <p:spPr>
          <a:xfrm>
            <a:off x="4712970" y="2748677"/>
            <a:ext cx="3672007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High-Performance Computing</a:t>
            </a:r>
            <a:endParaRPr lang="en-US" sz="2187"/>
          </a:p>
        </p:txBody>
      </p:sp>
      <p:sp>
        <p:nvSpPr>
          <p:cNvPr id="8" name="Text 4"/>
          <p:cNvSpPr/>
          <p:nvPr/>
        </p:nvSpPr>
        <p:spPr>
          <a:xfrm>
            <a:off x="4712970" y="3229094"/>
            <a:ext cx="4097774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>
                <a:solidFill>
                  <a:srgbClr val="27252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Utilizes cutting-edge parallel processing and optimization techniques to achieve high-performance simulations.</a:t>
            </a:r>
            <a:endParaRPr lang="en-US" sz="17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Shape 5"/>
          <p:cNvSpPr/>
          <p:nvPr/>
        </p:nvSpPr>
        <p:spPr>
          <a:xfrm>
            <a:off x="9255085" y="2526506"/>
            <a:ext cx="4542115" cy="2346365"/>
          </a:xfrm>
          <a:prstGeom prst="roundRect">
            <a:avLst>
              <a:gd name="adj" fmla="val 5682"/>
            </a:avLst>
          </a:prstGeom>
          <a:solidFill>
            <a:srgbClr val="EEEFF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6"/>
          <p:cNvSpPr/>
          <p:nvPr/>
        </p:nvSpPr>
        <p:spPr>
          <a:xfrm>
            <a:off x="9477256" y="2748677"/>
            <a:ext cx="4097774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Integration with External Systems</a:t>
            </a:r>
            <a:endParaRPr lang="en-US" sz="2187"/>
          </a:p>
        </p:txBody>
      </p:sp>
      <p:sp>
        <p:nvSpPr>
          <p:cNvPr id="11" name="Text 7"/>
          <p:cNvSpPr/>
          <p:nvPr/>
        </p:nvSpPr>
        <p:spPr>
          <a:xfrm>
            <a:off x="9477256" y="3576280"/>
            <a:ext cx="4097774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>
                <a:solidFill>
                  <a:srgbClr val="27252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Seamless integration with external data sources and systems to enrich simulation inputs and outputs.</a:t>
            </a:r>
            <a:endParaRPr lang="en-US" sz="17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Shape 8"/>
          <p:cNvSpPr/>
          <p:nvPr/>
        </p:nvSpPr>
        <p:spPr>
          <a:xfrm>
            <a:off x="4490799" y="5095042"/>
            <a:ext cx="9306401" cy="1635562"/>
          </a:xfrm>
          <a:prstGeom prst="roundRect">
            <a:avLst>
              <a:gd name="adj" fmla="val 8151"/>
            </a:avLst>
          </a:prstGeom>
          <a:solidFill>
            <a:srgbClr val="EEEFF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9"/>
          <p:cNvSpPr/>
          <p:nvPr/>
        </p:nvSpPr>
        <p:spPr>
          <a:xfrm>
            <a:off x="4712970" y="5317212"/>
            <a:ext cx="2693551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Robust Error Handling</a:t>
            </a:r>
            <a:endParaRPr lang="en-US" sz="2187"/>
          </a:p>
        </p:txBody>
      </p:sp>
      <p:sp>
        <p:nvSpPr>
          <p:cNvPr id="14" name="Text 10"/>
          <p:cNvSpPr/>
          <p:nvPr/>
        </p:nvSpPr>
        <p:spPr>
          <a:xfrm>
            <a:off x="4712970" y="5797629"/>
            <a:ext cx="8862060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>
                <a:solidFill>
                  <a:srgbClr val="27252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Implements effective error handling mechanisms to ensure stability and reliability during simulation executions.</a:t>
            </a:r>
            <a:endParaRPr lang="en-US" sz="17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0576"/>
            <a:ext cx="14630400" cy="8229600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61068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44732" y="3301960"/>
            <a:ext cx="10442734" cy="26717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285750" indent="-285750">
              <a:lnSpc>
                <a:spcPts val="2105"/>
              </a:lnSpc>
              <a:buFont typeface="Arial" panose="020B0604020202020204" pitchFamily="34" charset="0"/>
              <a:buChar char="•"/>
            </a:pPr>
            <a:r>
              <a:rPr lang="en-US" sz="1600">
                <a:solidFill>
                  <a:srgbClr val="27252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We are going to simulate a smart charging stations with various weather conditions.</a:t>
            </a:r>
            <a:endParaRPr lang="en-US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544732" y="3705880"/>
            <a:ext cx="10442734" cy="26717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285750" indent="-285750">
              <a:lnSpc>
                <a:spcPts val="2105"/>
              </a:lnSpc>
              <a:buFont typeface="Arial" panose="020B0604020202020204" pitchFamily="34" charset="0"/>
              <a:buChar char="•"/>
            </a:pPr>
            <a:r>
              <a:rPr lang="en-US" sz="1600">
                <a:solidFill>
                  <a:srgbClr val="27252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Based on each weather condition we should have the appropriate energy resources.</a:t>
            </a:r>
            <a:endParaRPr lang="en-US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 4"/>
          <p:cNvSpPr/>
          <p:nvPr/>
        </p:nvSpPr>
        <p:spPr>
          <a:xfrm>
            <a:off x="544732" y="4129847"/>
            <a:ext cx="10442734" cy="26717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285750" indent="-285750">
              <a:lnSpc>
                <a:spcPts val="2105"/>
              </a:lnSpc>
              <a:buFont typeface="Arial" panose="020B0604020202020204" pitchFamily="34" charset="0"/>
              <a:buChar char="•"/>
            </a:pPr>
            <a:r>
              <a:rPr lang="en-US" sz="1600">
                <a:solidFill>
                  <a:srgbClr val="27252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The energy of the charging stations should be provided by these energy resources. </a:t>
            </a:r>
            <a:endParaRPr lang="en-US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 6"/>
          <p:cNvSpPr/>
          <p:nvPr/>
        </p:nvSpPr>
        <p:spPr>
          <a:xfrm>
            <a:off x="544732" y="4557993"/>
            <a:ext cx="10442734" cy="26717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285750" indent="-285750">
              <a:lnSpc>
                <a:spcPts val="2105"/>
              </a:lnSpc>
              <a:buFont typeface="Arial" panose="020B0604020202020204" pitchFamily="34" charset="0"/>
              <a:buChar char="•"/>
            </a:pPr>
            <a:r>
              <a:rPr lang="en-US" sz="1600">
                <a:solidFill>
                  <a:srgbClr val="27252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Many cars may enter to the charging stations and start charging in free locations</a:t>
            </a:r>
            <a:endParaRPr lang="en-US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 7"/>
          <p:cNvSpPr/>
          <p:nvPr/>
        </p:nvSpPr>
        <p:spPr>
          <a:xfrm>
            <a:off x="544732" y="4981588"/>
            <a:ext cx="10442734" cy="26717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285750" indent="-285750">
              <a:lnSpc>
                <a:spcPts val="2105"/>
              </a:lnSpc>
              <a:buFont typeface="Arial" panose="020B0604020202020204" pitchFamily="34" charset="0"/>
              <a:buChar char="•"/>
            </a:pPr>
            <a:r>
              <a:rPr lang="en-US" sz="1600">
                <a:solidFill>
                  <a:srgbClr val="27252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If there is not any empty location cars can wait for specific time to reach the free location</a:t>
            </a:r>
            <a:r>
              <a:rPr lang="en-US" sz="1316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.</a:t>
            </a:r>
            <a:endParaRPr lang="en-US" sz="1316"/>
          </a:p>
        </p:txBody>
      </p:sp>
      <p:sp>
        <p:nvSpPr>
          <p:cNvPr id="12" name="Text 8"/>
          <p:cNvSpPr/>
          <p:nvPr/>
        </p:nvSpPr>
        <p:spPr>
          <a:xfrm>
            <a:off x="544732" y="5405183"/>
            <a:ext cx="10442734" cy="267176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 marL="285750" indent="-285750">
              <a:lnSpc>
                <a:spcPts val="2105"/>
              </a:lnSpc>
              <a:buFont typeface="Arial" panose="020B0604020202020204" pitchFamily="34" charset="0"/>
              <a:buChar char="•"/>
            </a:pPr>
            <a:r>
              <a:rPr lang="en-US" sz="1600">
                <a:solidFill>
                  <a:srgbClr val="272525"/>
                </a:solidFill>
                <a:latin typeface="Arial"/>
                <a:ea typeface="Montserrat" pitchFamily="34" charset="-122"/>
                <a:cs typeface="Arial"/>
              </a:rPr>
              <a:t>If there is exceeded the waiting time it should leave the stations</a:t>
            </a:r>
            <a:r>
              <a:rPr lang="en-US" sz="1300">
                <a:solidFill>
                  <a:srgbClr val="272525"/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.</a:t>
            </a:r>
            <a:endParaRPr lang="en-US" sz="1300">
              <a:latin typeface="Montserra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2D04286-EAE2-17BA-0E2C-4E3D288FFA9F}"/>
              </a:ext>
            </a:extLst>
          </p:cNvPr>
          <p:cNvSpPr txBox="1"/>
          <p:nvPr/>
        </p:nvSpPr>
        <p:spPr>
          <a:xfrm>
            <a:off x="5543816" y="989882"/>
            <a:ext cx="553785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b="1">
                <a:solidFill>
                  <a:schemeClr val="bg1"/>
                </a:solidFill>
                <a:latin typeface="Arial"/>
                <a:ea typeface="Calibri"/>
                <a:cs typeface="Calibri"/>
              </a:rPr>
              <a:t>How It Works</a:t>
            </a:r>
            <a:endParaRPr lang="en-US" sz="3600" b="1">
              <a:solidFill>
                <a:schemeClr val="bg1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30910"/>
          </a:xfrm>
          <a:prstGeom prst="rect">
            <a:avLst/>
          </a:prstGeom>
          <a:solidFill>
            <a:srgbClr val="EEEFF5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610683"/>
          </a:xfrm>
          <a:prstGeom prst="rect">
            <a:avLst/>
          </a:prstGeom>
        </p:spPr>
      </p:pic>
      <p:pic>
        <p:nvPicPr>
          <p:cNvPr id="14" name="Picture 13" descr="A diagram of a car charging station&#10;&#10;Description automatically generated">
            <a:extLst>
              <a:ext uri="{FF2B5EF4-FFF2-40B4-BE49-F238E27FC236}">
                <a16:creationId xmlns:a16="http://schemas.microsoft.com/office/drawing/2014/main" id="{F093E9EF-9C9A-B9C1-09D8-6BC8D80175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43201" y="2720858"/>
            <a:ext cx="9870140" cy="532937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6F64ED3-235E-6644-77A3-E9C1617703BF}"/>
              </a:ext>
            </a:extLst>
          </p:cNvPr>
          <p:cNvSpPr txBox="1"/>
          <p:nvPr/>
        </p:nvSpPr>
        <p:spPr>
          <a:xfrm>
            <a:off x="4312663" y="686105"/>
            <a:ext cx="5652203" cy="646331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b="1">
                <a:solidFill>
                  <a:schemeClr val="bg1"/>
                </a:solidFill>
                <a:latin typeface="Arial"/>
                <a:ea typeface="Calibri"/>
                <a:cs typeface="Calibri"/>
              </a:rPr>
              <a:t>Schema of the Project</a:t>
            </a:r>
            <a:endParaRPr lang="en-US" sz="3600" b="1">
              <a:solidFill>
                <a:schemeClr val="bg1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549644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30910"/>
          </a:xfrm>
          <a:prstGeom prst="rect">
            <a:avLst/>
          </a:prstGeom>
          <a:solidFill>
            <a:srgbClr val="EEEFF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0850E1-D72C-C29E-3ADD-EADB9D1C6C23}"/>
              </a:ext>
            </a:extLst>
          </p:cNvPr>
          <p:cNvSpPr txBox="1"/>
          <p:nvPr/>
        </p:nvSpPr>
        <p:spPr>
          <a:xfrm>
            <a:off x="98014" y="490075"/>
            <a:ext cx="4934212" cy="64633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>
                <a:latin typeface="Arial"/>
                <a:ea typeface="Calibri"/>
                <a:cs typeface="Calibri"/>
              </a:rPr>
              <a:t>Class Diagram1</a:t>
            </a:r>
            <a:endParaRPr lang="en-US" sz="3600">
              <a:latin typeface="Arial"/>
            </a:endParaRP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CDB732D1-09C1-0923-7272-B8F36D2CE0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505" y="1855777"/>
            <a:ext cx="12949390" cy="5654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1908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C48BBBA-28C9-4EB3-B69A-CF38B7CF8083}"/>
              </a:ext>
            </a:extLst>
          </p:cNvPr>
          <p:cNvSpPr txBox="1"/>
          <p:nvPr/>
        </p:nvSpPr>
        <p:spPr>
          <a:xfrm>
            <a:off x="0" y="384720"/>
            <a:ext cx="5905948" cy="76944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400"/>
              <a:t>Weather Condition Part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492C4E-9D9B-4D13-B8D6-03C1978EBFBC}"/>
              </a:ext>
            </a:extLst>
          </p:cNvPr>
          <p:cNvSpPr txBox="1"/>
          <p:nvPr/>
        </p:nvSpPr>
        <p:spPr>
          <a:xfrm>
            <a:off x="96819" y="1538881"/>
            <a:ext cx="73152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We have created four various Weather conditions: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Sunny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Cloudy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Snowy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Rainy</a:t>
            </a:r>
          </a:p>
          <a:p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For using this criteria there is a model named “Weather”.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A019182-B69E-45D7-ACD8-763FB470B1DB}"/>
              </a:ext>
            </a:extLst>
          </p:cNvPr>
          <p:cNvSpPr/>
          <p:nvPr/>
        </p:nvSpPr>
        <p:spPr>
          <a:xfrm>
            <a:off x="1602890" y="4082527"/>
            <a:ext cx="6228677" cy="3886065"/>
          </a:xfrm>
          <a:prstGeom prst="rect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C48BBBA-28C9-4EB3-B69A-CF38B7CF8083}"/>
              </a:ext>
            </a:extLst>
          </p:cNvPr>
          <p:cNvSpPr txBox="1"/>
          <p:nvPr/>
        </p:nvSpPr>
        <p:spPr>
          <a:xfrm>
            <a:off x="0" y="384720"/>
            <a:ext cx="5905948" cy="76944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>
                <a:solidFill>
                  <a:prstClr val="black"/>
                </a:solidFill>
                <a:latin typeface="Calibri" panose="020F0502020204030204"/>
              </a:rPr>
              <a:t>Energy Resources</a:t>
            </a:r>
            <a:endParaRPr kumimoji="0" lang="en-US" sz="4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492C4E-9D9B-4D13-B8D6-03C1978EBFBC}"/>
              </a:ext>
            </a:extLst>
          </p:cNvPr>
          <p:cNvSpPr txBox="1"/>
          <p:nvPr/>
        </p:nvSpPr>
        <p:spPr>
          <a:xfrm>
            <a:off x="0" y="1305450"/>
            <a:ext cx="73152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There are three different resources based on the weather conditions: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lang="en-US" sz="200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SOLAR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lang="en-US" sz="200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STORAGE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lang="en-US" sz="200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GRID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Energy source class is created as parent class.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7EF40B0-B289-2C78-999B-C2C2B11F6D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5147" y="4098796"/>
            <a:ext cx="5784905" cy="3584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0078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3C2CB5-7AC9-A21A-5C8E-4504371C65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1C70D5E8-AB5C-4BAF-95BC-559224C3F0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4" name="Image 1" descr="preencoded.png">
            <a:extLst>
              <a:ext uri="{FF2B5EF4-FFF2-40B4-BE49-F238E27FC236}">
                <a16:creationId xmlns:a16="http://schemas.microsoft.com/office/drawing/2014/main" id="{470A335B-280A-33BE-E0D0-E9FD14945D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BB69AAE-47AC-B476-0A0D-E8407E3D0A6E}"/>
              </a:ext>
            </a:extLst>
          </p:cNvPr>
          <p:cNvSpPr txBox="1"/>
          <p:nvPr/>
        </p:nvSpPr>
        <p:spPr>
          <a:xfrm>
            <a:off x="0" y="384720"/>
            <a:ext cx="5905948" cy="76944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>
                <a:solidFill>
                  <a:prstClr val="black"/>
                </a:solidFill>
                <a:latin typeface="Calibri" panose="020F0502020204030204"/>
              </a:rPr>
              <a:t>Energy Resources</a:t>
            </a:r>
            <a:endParaRPr kumimoji="0" lang="en-US" sz="4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C091A9-3323-44D0-C841-788EECE175CB}"/>
              </a:ext>
            </a:extLst>
          </p:cNvPr>
          <p:cNvSpPr txBox="1"/>
          <p:nvPr/>
        </p:nvSpPr>
        <p:spPr>
          <a:xfrm>
            <a:off x="0" y="1305450"/>
            <a:ext cx="7315200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defRPr/>
            </a:pPr>
            <a:r>
              <a:rPr lang="en-US" sz="2000">
                <a:solidFill>
                  <a:prstClr val="black"/>
                </a:solidFill>
                <a:latin typeface="Arial"/>
                <a:cs typeface="Arial"/>
              </a:rPr>
              <a:t>Each solar , storage and grid are extended from </a:t>
            </a:r>
            <a:r>
              <a:rPr lang="en-US" sz="2000" err="1">
                <a:solidFill>
                  <a:prstClr val="black"/>
                </a:solidFill>
                <a:latin typeface="Arial"/>
                <a:cs typeface="Arial"/>
              </a:rPr>
              <a:t>EnergyResource</a:t>
            </a:r>
            <a:r>
              <a:rPr lang="en-US" sz="2000">
                <a:solidFill>
                  <a:prstClr val="black"/>
                </a:solidFill>
                <a:latin typeface="Arial"/>
                <a:cs typeface="Arial"/>
              </a:rPr>
              <a:t> and base on the weather situation the current capacity will be defined.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7951BDC-4833-2D1F-C7C8-62D1BCE68C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2838" y="3050365"/>
            <a:ext cx="5353276" cy="4102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3369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C48BBBA-28C9-4EB3-B69A-CF38B7CF8083}"/>
              </a:ext>
            </a:extLst>
          </p:cNvPr>
          <p:cNvSpPr txBox="1"/>
          <p:nvPr/>
        </p:nvSpPr>
        <p:spPr>
          <a:xfrm>
            <a:off x="-1" y="384720"/>
            <a:ext cx="7412019" cy="76944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Energy Resources Management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492C4E-9D9B-4D13-B8D6-03C1978EBFBC}"/>
              </a:ext>
            </a:extLst>
          </p:cNvPr>
          <p:cNvSpPr txBox="1"/>
          <p:nvPr/>
        </p:nvSpPr>
        <p:spPr>
          <a:xfrm>
            <a:off x="48408" y="1398494"/>
            <a:ext cx="73152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Weather condition is randomly simulated after a time period.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lang="en-US" sz="200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loop thread is used to continuously updated the condition independently.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lang="en-US" sz="2000" b="1">
                <a:solidFill>
                  <a:srgbClr val="7F0055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synchronized</a:t>
            </a:r>
            <a:r>
              <a:rPr lang="en-US" sz="200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2000">
                <a:solidFill>
                  <a:srgbClr val="0000C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weather</a:t>
            </a:r>
            <a:r>
              <a:rPr lang="en-US" sz="200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en-US" sz="200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is for synchronizing to protect weather condition value for updating.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0DE132D-16BA-F7BC-8D2B-3BF5A6C922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8389" y="3342552"/>
            <a:ext cx="5495238" cy="4574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9635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490799" y="925354"/>
            <a:ext cx="8079224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r>
              <a:rPr lang="en-US" sz="4400" b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Charging Station Management</a:t>
            </a:r>
          </a:p>
        </p:txBody>
      </p:sp>
      <p:sp>
        <p:nvSpPr>
          <p:cNvPr id="6" name="Shape 2"/>
          <p:cNvSpPr/>
          <p:nvPr/>
        </p:nvSpPr>
        <p:spPr>
          <a:xfrm>
            <a:off x="4490799" y="2286238"/>
            <a:ext cx="9306401" cy="99893"/>
          </a:xfrm>
          <a:prstGeom prst="roundRect">
            <a:avLst>
              <a:gd name="adj" fmla="val 133462"/>
            </a:avLst>
          </a:prstGeom>
          <a:solidFill>
            <a:srgbClr val="EEEFF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Shape 3"/>
          <p:cNvSpPr/>
          <p:nvPr/>
        </p:nvSpPr>
        <p:spPr>
          <a:xfrm>
            <a:off x="5917704" y="2286238"/>
            <a:ext cx="99893" cy="777597"/>
          </a:xfrm>
          <a:prstGeom prst="roundRect">
            <a:avLst>
              <a:gd name="adj" fmla="val 133462"/>
            </a:avLst>
          </a:prstGeom>
          <a:solidFill>
            <a:srgbClr val="EEEFF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Shape 4"/>
          <p:cNvSpPr/>
          <p:nvPr/>
        </p:nvSpPr>
        <p:spPr>
          <a:xfrm>
            <a:off x="5717738" y="2036326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EEEFF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5"/>
          <p:cNvSpPr/>
          <p:nvPr/>
        </p:nvSpPr>
        <p:spPr>
          <a:xfrm>
            <a:off x="5908715" y="2077998"/>
            <a:ext cx="117991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1</a:t>
            </a:r>
            <a:endParaRPr lang="en-US" sz="2624"/>
          </a:p>
        </p:txBody>
      </p:sp>
      <p:sp>
        <p:nvSpPr>
          <p:cNvPr id="10" name="Text 6"/>
          <p:cNvSpPr/>
          <p:nvPr/>
        </p:nvSpPr>
        <p:spPr>
          <a:xfrm>
            <a:off x="4712850" y="2656495"/>
            <a:ext cx="2509599" cy="104155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734"/>
              </a:lnSpc>
              <a:buNone/>
            </a:pPr>
            <a:r>
              <a:rPr lang="en-US" sz="2187" b="1">
                <a:solidFill>
                  <a:srgbClr val="396AF1"/>
                </a:solidFill>
                <a:latin typeface="Barlow" pitchFamily="34" charset="0"/>
              </a:rPr>
              <a:t>Specifying the number of cars </a:t>
            </a:r>
          </a:p>
          <a:p>
            <a:pPr marL="0" indent="0" algn="ctr">
              <a:lnSpc>
                <a:spcPts val="2734"/>
              </a:lnSpc>
              <a:buNone/>
            </a:pPr>
            <a:r>
              <a:rPr lang="en-US" sz="2187" b="1">
                <a:solidFill>
                  <a:srgbClr val="396AF1"/>
                </a:solidFill>
                <a:latin typeface="Barlow" pitchFamily="34" charset="0"/>
              </a:rPr>
              <a:t>And stations</a:t>
            </a:r>
            <a:endParaRPr lang="en-US" sz="2187"/>
          </a:p>
        </p:txBody>
      </p:sp>
      <p:sp>
        <p:nvSpPr>
          <p:cNvPr id="11" name="Text 7"/>
          <p:cNvSpPr/>
          <p:nvPr/>
        </p:nvSpPr>
        <p:spPr>
          <a:xfrm>
            <a:off x="4712849" y="3823203"/>
            <a:ext cx="2509599" cy="214062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The number of cars and </a:t>
            </a:r>
          </a:p>
          <a:p>
            <a:pPr algn="ctr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stations will be determined</a:t>
            </a:r>
          </a:p>
          <a:p>
            <a:pPr algn="ctr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and that’s the time that car</a:t>
            </a:r>
          </a:p>
          <a:p>
            <a:pPr algn="ctr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s should be occupied with </a:t>
            </a:r>
          </a:p>
          <a:p>
            <a:pPr algn="ctr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locations of the </a:t>
            </a:r>
          </a:p>
          <a:p>
            <a:pPr algn="ctr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charging stations.</a:t>
            </a:r>
          </a:p>
        </p:txBody>
      </p:sp>
      <p:sp>
        <p:nvSpPr>
          <p:cNvPr id="12" name="Shape 8"/>
          <p:cNvSpPr/>
          <p:nvPr/>
        </p:nvSpPr>
        <p:spPr>
          <a:xfrm>
            <a:off x="9093815" y="2286238"/>
            <a:ext cx="99893" cy="777597"/>
          </a:xfrm>
          <a:prstGeom prst="roundRect">
            <a:avLst>
              <a:gd name="adj" fmla="val 133462"/>
            </a:avLst>
          </a:prstGeom>
          <a:solidFill>
            <a:srgbClr val="EEEFF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Shape 9"/>
          <p:cNvSpPr/>
          <p:nvPr/>
        </p:nvSpPr>
        <p:spPr>
          <a:xfrm>
            <a:off x="8893850" y="2036326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EEEFF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Text 10"/>
          <p:cNvSpPr/>
          <p:nvPr/>
        </p:nvSpPr>
        <p:spPr>
          <a:xfrm>
            <a:off x="9050417" y="2077998"/>
            <a:ext cx="18669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2</a:t>
            </a:r>
            <a:endParaRPr lang="en-US" sz="2624"/>
          </a:p>
        </p:txBody>
      </p:sp>
      <p:sp>
        <p:nvSpPr>
          <p:cNvPr id="15" name="Text 11"/>
          <p:cNvSpPr/>
          <p:nvPr/>
        </p:nvSpPr>
        <p:spPr>
          <a:xfrm>
            <a:off x="7889081" y="2583305"/>
            <a:ext cx="2509718" cy="104155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734"/>
              </a:lnSpc>
              <a:buNone/>
            </a:pPr>
            <a:r>
              <a:rPr lang="en-US" sz="2187" b="1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Using Queue Service</a:t>
            </a:r>
          </a:p>
          <a:p>
            <a:pPr marL="0" indent="0" algn="ctr">
              <a:lnSpc>
                <a:spcPts val="2734"/>
              </a:lnSpc>
              <a:buNone/>
            </a:pPr>
            <a:r>
              <a:rPr lang="en-US" sz="2187" b="1">
                <a:solidFill>
                  <a:srgbClr val="396AF1"/>
                </a:solidFill>
                <a:latin typeface="Barlow" pitchFamily="34" charset="0"/>
              </a:rPr>
              <a:t>As a shared Queue</a:t>
            </a:r>
            <a:endParaRPr lang="en-US" sz="2187"/>
          </a:p>
        </p:txBody>
      </p:sp>
      <p:sp>
        <p:nvSpPr>
          <p:cNvPr id="16" name="Text 12"/>
          <p:cNvSpPr/>
          <p:nvPr/>
        </p:nvSpPr>
        <p:spPr>
          <a:xfrm>
            <a:off x="7889081" y="3879543"/>
            <a:ext cx="2509718" cy="291396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Cars will add to the shared linked list as queue to enter to the stations in turn.</a:t>
            </a:r>
          </a:p>
          <a:p>
            <a:pPr marL="0" indent="0" algn="ctr">
              <a:lnSpc>
                <a:spcPts val="2799"/>
              </a:lnSpc>
              <a:buNone/>
            </a:pPr>
            <a:endParaRPr lang="en-US" sz="1750"/>
          </a:p>
        </p:txBody>
      </p:sp>
      <p:sp>
        <p:nvSpPr>
          <p:cNvPr id="17" name="Shape 13"/>
          <p:cNvSpPr/>
          <p:nvPr/>
        </p:nvSpPr>
        <p:spPr>
          <a:xfrm>
            <a:off x="12270045" y="2286238"/>
            <a:ext cx="99893" cy="777597"/>
          </a:xfrm>
          <a:prstGeom prst="roundRect">
            <a:avLst>
              <a:gd name="adj" fmla="val 133462"/>
            </a:avLst>
          </a:prstGeom>
          <a:solidFill>
            <a:srgbClr val="EEEFF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Shape 14"/>
          <p:cNvSpPr/>
          <p:nvPr/>
        </p:nvSpPr>
        <p:spPr>
          <a:xfrm>
            <a:off x="12070080" y="2036326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EEEFF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9" name="Text 15"/>
          <p:cNvSpPr/>
          <p:nvPr/>
        </p:nvSpPr>
        <p:spPr>
          <a:xfrm>
            <a:off x="12229981" y="2077998"/>
            <a:ext cx="180023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3</a:t>
            </a:r>
            <a:endParaRPr lang="en-US" sz="2624"/>
          </a:p>
        </p:txBody>
      </p:sp>
      <p:sp>
        <p:nvSpPr>
          <p:cNvPr id="20" name="Text 16"/>
          <p:cNvSpPr/>
          <p:nvPr/>
        </p:nvSpPr>
        <p:spPr>
          <a:xfrm>
            <a:off x="11065074" y="2529551"/>
            <a:ext cx="2509718" cy="114906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734"/>
              </a:lnSpc>
              <a:buNone/>
            </a:pPr>
            <a:r>
              <a:rPr lang="en-US" sz="2187" b="1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Assigning cars to the</a:t>
            </a:r>
          </a:p>
          <a:p>
            <a:pPr marL="0" indent="0" algn="ctr">
              <a:lnSpc>
                <a:spcPts val="2734"/>
              </a:lnSpc>
              <a:buNone/>
            </a:pPr>
            <a:r>
              <a:rPr lang="en-US" sz="2187" b="1">
                <a:solidFill>
                  <a:srgbClr val="396AF1"/>
                </a:solidFill>
                <a:latin typeface="Barlow" pitchFamily="34" charset="0"/>
              </a:rPr>
              <a:t>Charging stations</a:t>
            </a:r>
            <a:endParaRPr lang="en-US" sz="2187"/>
          </a:p>
        </p:txBody>
      </p:sp>
      <p:sp>
        <p:nvSpPr>
          <p:cNvPr id="21" name="Text 17"/>
          <p:cNvSpPr/>
          <p:nvPr/>
        </p:nvSpPr>
        <p:spPr>
          <a:xfrm>
            <a:off x="11065312" y="3879543"/>
            <a:ext cx="2509718" cy="338435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As we have many stations and cars should be enter into them so the charging stations are the common places between cars. So, each charging stations should be considered as a thread and synchronized place that each of them should do their work synchronize.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622</Words>
  <Application>Microsoft Office PowerPoint</Application>
  <PresentationFormat>Custom</PresentationFormat>
  <Paragraphs>124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Barlow</vt:lpstr>
      <vt:lpstr>Calibri</vt:lpstr>
      <vt:lpstr>Montserrat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Quan Nguyen</cp:lastModifiedBy>
  <cp:revision>2</cp:revision>
  <dcterms:created xsi:type="dcterms:W3CDTF">2024-02-08T12:57:44Z</dcterms:created>
  <dcterms:modified xsi:type="dcterms:W3CDTF">2024-02-13T11:30:06Z</dcterms:modified>
</cp:coreProperties>
</file>